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ockchain" id="{99275BEB-D0D3-4AB1-9208-51E651B2FED0}">
          <p14:sldIdLst>
            <p14:sldId id="256"/>
            <p14:sldId id="257"/>
            <p14:sldId id="258"/>
            <p14:sldId id="259"/>
            <p14:sldId id="260"/>
          </p14:sldIdLst>
        </p14:section>
        <p14:section name="pros and cons of blockchain" id="{842D0FDB-13C3-46C7-865A-560E1D71AC44}">
          <p14:sldIdLst>
            <p14:sldId id="261"/>
            <p14:sldId id="262"/>
            <p14:sldId id="263"/>
            <p14:sldId id="264"/>
            <p14:sldId id="265"/>
          </p14:sldIdLst>
        </p14:section>
        <p14:section name="Cryptocurrency" id="{D72873D3-00A0-43F7-864A-BA6214C163CB}">
          <p14:sldIdLst>
            <p14:sldId id="266"/>
            <p14:sldId id="267"/>
            <p14:sldId id="268"/>
          </p14:sldIdLst>
        </p14:section>
        <p14:section name="advantages and disadvantages of cryptocurrency" id="{3EC1B15E-B811-4890-AB57-59B8415018C4}">
          <p14:sldIdLst>
            <p14:sldId id="269"/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A6EE85-0E3D-41E2-BAFC-7818436018E2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C68FF-480F-43BD-8CA6-5CA388EAE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15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1C68FF-480F-43BD-8CA6-5CA388EAE8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12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1C68FF-480F-43BD-8CA6-5CA388EAE8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807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B0239-461C-7521-96FC-85BD10E73D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6ABB59-DEE9-CF8A-9C89-96D7421763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48905-442F-B7EE-2B88-63AEB8880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BA858-73E9-74FF-F11F-85E2A7914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978F4-FA5A-6E6B-2F9C-6CBABFC54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48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4F8EF-EF9F-D850-330F-479C5C0B6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6BDFF8-C93C-AEBC-C789-DD3F9C2589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3294B-A342-4110-1201-3B8C57EA3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7AF97-39C6-A9F3-AD4A-7B9F2315F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17420-4017-D1A2-04C2-E058A9554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36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155967-A78F-8908-4E95-FEB028F48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5DFA4A-06C3-2223-1E52-7735A33A0A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9171E-B495-D345-D2B1-91AFDF22C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958D3-A4F4-7AA0-7030-9BD33FF49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FBCC0-FE10-9E21-E53B-DC4AC671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969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FE583-A0F5-AC8D-6969-DDAE503AA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1F0E6-ECA8-30BB-BE0A-4E7E0CBAC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92B82-D4E8-F62E-CBFB-EF69A803D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2515D-C504-8C51-F1AD-D68C809D7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84692-0503-1210-9C4D-C7E6A3257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37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0A89D-5ECA-03BE-58CA-AFDE4FB50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08545-4A98-5EB2-8F95-607BCFE49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557C9-32D7-FE79-99C7-3A06B65BE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96C19-002A-4317-0DD1-58B415212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F1A94-4176-CE3C-00E1-8792B2941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26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E935-D0CF-6E85-8D1D-7329646F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7F88B-C767-0648-FF2D-E0CCE0B515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B7F84-4D2A-3086-871D-082F30B67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BC8327-2295-E1EC-11BF-B42150B75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6B461-5668-2DC8-238F-2960EC510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6EECB-B65C-887A-ECA0-0FD0EA9C1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00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2F78C-AE23-AC5F-8BD9-CDE3D176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358A5-FBAB-C040-81BA-16F79594B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C71932-E5D9-D7CC-9425-672633F32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73B0B-66C2-1E1B-3935-E07BC052F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1B67F1-C33F-805B-5D62-5B39CEBAA5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6A7085-180F-8AE5-5AE3-DA990B232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C76ECE-6FD0-BE86-7004-039002508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81D561-C7C1-6039-9EB7-54A0D3591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79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6BBFD-3985-019E-55E2-F88686EFD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557EBF-C4BC-E83B-D546-B9B4D85F0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6F9369-EF32-9D4A-2066-598AC1D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BCF662-D83A-5770-D0CF-A77C5FCA5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333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646A04-A48E-4608-FCDF-306AAC6ED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90FE00-DF72-B337-1103-092355265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A765DD-96D8-3A45-48F3-509468BF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5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AF78C-A817-BFE4-DC43-2AD145FB7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DA52B-6AAC-1442-067D-2A99E90C9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0C362A-7073-2AEA-A7DA-83B64093D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55DF8-B085-A3AF-0E5B-30932ED85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DB749-0256-9AC4-004E-077CF98F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FA495-503B-0F19-E3C0-5E0A16669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83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2894D-994C-DC3B-C546-47706ED19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0427D7-317F-593B-91D5-20C1C3E2C5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A8349C-6400-205F-0463-4711492D4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13439-2CFF-98C7-EC30-3C47F622B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38CC64-A1F7-C609-865F-2644B44E5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254DD-E1D1-75B7-A480-9898E25BF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418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813FCF-72D4-658A-D285-CD4955CBA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A5416-B126-068F-2235-AE89AFF8E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572C3-29EC-F177-C4C3-69F14EEEC7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3CF933-E505-4759-A0D6-7330BBD891B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F13DB-1DCD-7832-7EB4-1FEA05694C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966EA-0527-4633-F309-085001E481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225D3D-BCC8-400D-845B-34C256643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19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28AC5EC-EB51-6DE7-1D6F-9F79FCF9EEDE}"/>
              </a:ext>
            </a:extLst>
          </p:cNvPr>
          <p:cNvSpPr txBox="1"/>
          <p:nvPr/>
        </p:nvSpPr>
        <p:spPr>
          <a:xfrm>
            <a:off x="616689" y="749595"/>
            <a:ext cx="4268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/>
              <a:t>Presentation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051F14-2B68-041A-E985-49AB137D1107}"/>
              </a:ext>
            </a:extLst>
          </p:cNvPr>
          <p:cNvSpPr txBox="1"/>
          <p:nvPr/>
        </p:nvSpPr>
        <p:spPr>
          <a:xfrm>
            <a:off x="882502" y="2222520"/>
            <a:ext cx="106963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ptos" panose="020B0004020202020204" pitchFamily="34" charset="0"/>
                <a:cs typeface="Times New Roman" panose="02020603050405020304" pitchFamily="18" charset="0"/>
              </a:rPr>
              <a:t>Topic:   </a:t>
            </a:r>
            <a:r>
              <a:rPr lang="en-US" sz="40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Blockchain and Cryptocurrency</a:t>
            </a:r>
            <a:endParaRPr lang="en-US" sz="4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8EC21A-1148-0496-9D5C-23AEA666DFB7}"/>
              </a:ext>
            </a:extLst>
          </p:cNvPr>
          <p:cNvSpPr txBox="1"/>
          <p:nvPr/>
        </p:nvSpPr>
        <p:spPr>
          <a:xfrm>
            <a:off x="6177516" y="3795823"/>
            <a:ext cx="5241851" cy="1967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By: Naveed Khan Afridi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Rahmat </a:t>
            </a:r>
            <a:r>
              <a:rPr lang="en-US" sz="2400" b="1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</a:t>
            </a:r>
            <a:r>
              <a:rPr lang="en-US" sz="2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llah Afridi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Muhammad Anas Afridi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Danyal Khattak</a:t>
            </a:r>
          </a:p>
        </p:txBody>
      </p:sp>
    </p:spTree>
    <p:extLst>
      <p:ext uri="{BB962C8B-B14F-4D97-AF65-F5344CB8AC3E}">
        <p14:creationId xmlns:p14="http://schemas.microsoft.com/office/powerpoint/2010/main" val="3546075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D3B02C-AFDD-009B-B114-A4B053279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6094" y="372140"/>
            <a:ext cx="7740502" cy="62944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13D8A0-E82D-CBA5-772E-50DC03D022DF}"/>
              </a:ext>
            </a:extLst>
          </p:cNvPr>
          <p:cNvSpPr txBox="1"/>
          <p:nvPr/>
        </p:nvSpPr>
        <p:spPr>
          <a:xfrm rot="5400000">
            <a:off x="-1280155" y="2730766"/>
            <a:ext cx="4871118" cy="110799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Summary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302B6BC-9517-4BCB-BE42-AE68D76F6031}"/>
              </a:ext>
            </a:extLst>
          </p:cNvPr>
          <p:cNvSpPr/>
          <p:nvPr/>
        </p:nvSpPr>
        <p:spPr>
          <a:xfrm>
            <a:off x="1709402" y="2349795"/>
            <a:ext cx="1637415" cy="595423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361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D50BE4-5576-787E-28DF-DD973CDC634D}"/>
              </a:ext>
            </a:extLst>
          </p:cNvPr>
          <p:cNvSpPr txBox="1"/>
          <p:nvPr/>
        </p:nvSpPr>
        <p:spPr>
          <a:xfrm>
            <a:off x="640080" y="2105247"/>
            <a:ext cx="4243589" cy="40883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effectLst/>
              </a:rPr>
              <a:t>What is cryptocurrency</a:t>
            </a:r>
          </a:p>
          <a:p>
            <a:pPr marL="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500" b="1" dirty="0">
              <a:effectLst/>
            </a:endParaRPr>
          </a:p>
          <a:p>
            <a:pPr marL="34290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</a:rPr>
              <a:t>A cryptocurrency is a digital or virtual currency that uses cryptography for security. Cryptocurrencies are decentralized, meaning that are not subject to government or financial institutions control.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</a:rPr>
              <a:t>Cryptocurrency is a digital asset designed to work as a medium of exchange that uses strong cryptology to secure financial transactions.</a:t>
            </a:r>
          </a:p>
        </p:txBody>
      </p:sp>
      <p:pic>
        <p:nvPicPr>
          <p:cNvPr id="5" name="Picture 4" descr="A close-up of a blockchain&#10;&#10;Description automatically generated">
            <a:extLst>
              <a:ext uri="{FF2B5EF4-FFF2-40B4-BE49-F238E27FC236}">
                <a16:creationId xmlns:a16="http://schemas.microsoft.com/office/drawing/2014/main" id="{5D94B15C-E067-8263-E395-03008B3EC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0" r="1628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5792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1">
            <a:extLst>
              <a:ext uri="{FF2B5EF4-FFF2-40B4-BE49-F238E27FC236}">
                <a16:creationId xmlns:a16="http://schemas.microsoft.com/office/drawing/2014/main" id="{C711C7D9-D29D-E362-95C9-07208512A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242" y="611996"/>
            <a:ext cx="10919637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800" b="1" dirty="0">
                <a:latin typeface="Arial" panose="020B0604020202020204" pitchFamily="34" charset="0"/>
              </a:rPr>
              <a:t>How Cryptocurrency Works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Decentralized System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Cryptocurrencies use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blockchain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digital ledger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record transactions.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latin typeface="Arial" panose="020B0604020202020204" pitchFamily="34" charset="0"/>
              </a:rPr>
              <a:t>Blockchain Structure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Each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block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the chain contains several transactions.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latin typeface="Arial" panose="020B0604020202020204" pitchFamily="34" charset="0"/>
              </a:rPr>
              <a:t>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Once a block is completed, it is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added to the chain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cannot be altered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400" b="1" dirty="0">
                <a:latin typeface="Arial" panose="020B0604020202020204" pitchFamily="34" charset="0"/>
              </a:rPr>
              <a:t>Security and Verification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latin typeface="Arial" panose="020B0604020202020204" pitchFamily="34" charset="0"/>
              </a:rPr>
              <a:t>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Transactions are secured and verified through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complex algorithms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cryptography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671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111B24A-7884-8E48-795D-66FB50F58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278" y="2030818"/>
            <a:ext cx="4951157" cy="440187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 fontScale="70000" lnSpcReduction="20000"/>
          </a:bodyPr>
          <a:lstStyle/>
          <a:p>
            <a:pPr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600" b="1" dirty="0"/>
              <a:t>Bitcoin (BTC)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The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effectLst/>
              </a:rPr>
              <a:t>first cryptocurrency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, created in 2009 by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effectLst/>
              </a:rPr>
              <a:t>Satoshi Nakamoto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.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A digital store of value and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effectLst/>
              </a:rPr>
              <a:t>alternative investment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.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effectLst/>
            </a:endParaRPr>
          </a:p>
          <a:p>
            <a:pPr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600" b="1" dirty="0"/>
              <a:t>Ethereum (ETH)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A decentralized platform for building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effectLst/>
              </a:rPr>
              <a:t>smart contracts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 and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effectLst/>
              </a:rPr>
              <a:t>decentralized applications (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effectLst/>
              </a:rPr>
              <a:t>dApps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effectLst/>
              </a:rPr>
              <a:t>)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.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Known for its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effectLst/>
              </a:rPr>
              <a:t>smart contract functionality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.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0" lang="en-US" altLang="en-US" sz="2600" b="0" i="0" u="none" strike="noStrike" cap="none" normalizeH="0" baseline="0" dirty="0">
              <a:ln>
                <a:noFill/>
              </a:ln>
              <a:effectLst/>
            </a:endParaRPr>
          </a:p>
          <a:p>
            <a:pPr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2600" b="1" dirty="0"/>
              <a:t>Ripple (XRP)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Focuses on enabling fast, low-cost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effectLst/>
              </a:rPr>
              <a:t>international money </a:t>
            </a:r>
            <a:r>
              <a:rPr lang="en-US" altLang="en-US" sz="2600" b="1" dirty="0"/>
              <a:t>transfers.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effectLst/>
              </a:rPr>
              <a:t>Popular among banks and financial institutions.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8" name="Picture 7" descr="A gold coin with a bitcoin symbol&#10;&#10;Description automatically generated">
            <a:extLst>
              <a:ext uri="{FF2B5EF4-FFF2-40B4-BE49-F238E27FC236}">
                <a16:creationId xmlns:a16="http://schemas.microsoft.com/office/drawing/2014/main" id="{FDA1D469-B45B-80D4-4F9D-44FE6CFE5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006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6C4A47-0DAF-0042-D610-BF8F3DEFAA93}"/>
              </a:ext>
            </a:extLst>
          </p:cNvPr>
          <p:cNvSpPr txBox="1"/>
          <p:nvPr/>
        </p:nvSpPr>
        <p:spPr>
          <a:xfrm>
            <a:off x="382772" y="292741"/>
            <a:ext cx="10600661" cy="6565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Advantages and Disadvantages of Cryptocurrency</a:t>
            </a: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Advantages of Cryptocurrency</a:t>
            </a:r>
            <a:endParaRPr lang="en-US" sz="2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endParaRPr lang="en-US" sz="2800" b="1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1. Decentralization: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Not controlled by governments or financial institutions.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Fast  Transactions: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cryptocurrency transaction is generally a quick and straightforward process. For example, Bitcoins can be transferred from one digital wallet to another, using only a smartphone or computer.</a:t>
            </a:r>
          </a:p>
        </p:txBody>
      </p:sp>
    </p:spTree>
    <p:extLst>
      <p:ext uri="{BB962C8B-B14F-4D97-AF65-F5344CB8AC3E}">
        <p14:creationId xmlns:p14="http://schemas.microsoft.com/office/powerpoint/2010/main" val="745721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281300-F4AE-7824-B39E-1965298ECC87}"/>
              </a:ext>
            </a:extLst>
          </p:cNvPr>
          <p:cNvSpPr txBox="1"/>
          <p:nvPr/>
        </p:nvSpPr>
        <p:spPr>
          <a:xfrm>
            <a:off x="967563" y="1495714"/>
            <a:ext cx="10451804" cy="3948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 Transparency:</a:t>
            </a:r>
            <a:endParaRPr lang="en-US" sz="2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All transactions are recorded on a public ledger (blockchain).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endParaRPr lang="en-US" sz="2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4.</a:t>
            </a:r>
            <a:r>
              <a:rPr lang="en-US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Low Transaction Costs: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Compared to traditional banking or international transfers, cryptocurrency transactions are faster and often involve minimal fees.</a:t>
            </a:r>
            <a:endParaRPr lang="en-US" sz="24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683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FE5B51-551B-BC09-2AD2-F76D439F266B}"/>
              </a:ext>
            </a:extLst>
          </p:cNvPr>
          <p:cNvSpPr txBox="1"/>
          <p:nvPr/>
        </p:nvSpPr>
        <p:spPr>
          <a:xfrm>
            <a:off x="1677285" y="634946"/>
            <a:ext cx="8125933" cy="2797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5.</a:t>
            </a:r>
            <a:r>
              <a:rPr lang="en-US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Profit Opportunities:</a:t>
            </a:r>
            <a:endParaRPr lang="en-US" sz="2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endParaRPr lang="en-US" sz="2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Due to high volatility, cryptocurrencies offer significant profit potential for traders and investors.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E32A5E-4476-ABFF-5949-EB346B965287}"/>
              </a:ext>
            </a:extLst>
          </p:cNvPr>
          <p:cNvSpPr txBox="1"/>
          <p:nvPr/>
        </p:nvSpPr>
        <p:spPr>
          <a:xfrm>
            <a:off x="1677285" y="3780767"/>
            <a:ext cx="8370482" cy="1859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6.</a:t>
            </a:r>
            <a:r>
              <a:rPr lang="en-US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Ownership Control:</a:t>
            </a:r>
          </a:p>
          <a:p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users have complete control over their assets, stored in digital wallets, without relying on intermediaries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36018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4798F7-02FD-D5EC-1487-58E107A41DA2}"/>
              </a:ext>
            </a:extLst>
          </p:cNvPr>
          <p:cNvSpPr txBox="1"/>
          <p:nvPr/>
        </p:nvSpPr>
        <p:spPr>
          <a:xfrm>
            <a:off x="1733107" y="772964"/>
            <a:ext cx="8878185" cy="7920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4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Disadvantages of Cryptocurrency</a:t>
            </a:r>
            <a:endParaRPr lang="en-US" sz="44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2DB233-D3F4-3188-BE5E-D1C5BD0BA2D6}"/>
              </a:ext>
            </a:extLst>
          </p:cNvPr>
          <p:cNvSpPr txBox="1"/>
          <p:nvPr/>
        </p:nvSpPr>
        <p:spPr>
          <a:xfrm>
            <a:off x="1105785" y="1370780"/>
            <a:ext cx="6097772" cy="1000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1. Volatility: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302D43-C882-8EB8-4DB4-BE457E1938A7}"/>
              </a:ext>
            </a:extLst>
          </p:cNvPr>
          <p:cNvSpPr txBox="1"/>
          <p:nvPr/>
        </p:nvSpPr>
        <p:spPr>
          <a:xfrm>
            <a:off x="1105785" y="2538301"/>
            <a:ext cx="10947991" cy="34118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Prices can fluctuate wildly within hours, making it a risky investment and unreliable for everyday transactions.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3200" b="1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Lack of Regulation:</a:t>
            </a:r>
            <a:endParaRPr lang="en-US" sz="32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Cryptocurrencies operate outside regulatory frameworks, leading to concerns about fraud, scams, and illicit activities</a:t>
            </a:r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7247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4FE0FD-4CDB-C09C-96BD-BEA92417E7EA}"/>
              </a:ext>
            </a:extLst>
          </p:cNvPr>
          <p:cNvSpPr txBox="1"/>
          <p:nvPr/>
        </p:nvSpPr>
        <p:spPr>
          <a:xfrm>
            <a:off x="1549694" y="408585"/>
            <a:ext cx="10443831" cy="6055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</a:t>
            </a:r>
            <a:r>
              <a:rPr lang="en-US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Limited Adoption:</a:t>
            </a:r>
            <a:endParaRPr lang="en-US" sz="32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Despite growing acceptance, cryptocurrencies are not universally accepted, limiting their use in real-world transactions.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2800" b="1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</a:t>
            </a:r>
            <a:r>
              <a:rPr lang="en-US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Environmental Impact: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Mining cryptocurrencies consumes significant energy.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2800" b="1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2800" b="1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5.</a:t>
            </a:r>
            <a:r>
              <a:rPr lang="en-US" sz="2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Potential for Misuse:</a:t>
            </a:r>
          </a:p>
          <a:p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Cryptocurrencies can be used for illegal activities such as money laundering, tax evasion, and</a:t>
            </a:r>
            <a:r>
              <a:rPr lang="en-US" sz="28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purchasing  </a:t>
            </a:r>
            <a:r>
              <a:rPr lang="en-US" sz="28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illcit</a:t>
            </a: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goods.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01723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7BF5DF-59BF-2A40-5E3F-061932FCF194}"/>
              </a:ext>
            </a:extLst>
          </p:cNvPr>
          <p:cNvSpPr txBox="1"/>
          <p:nvPr/>
        </p:nvSpPr>
        <p:spPr>
          <a:xfrm>
            <a:off x="450113" y="467833"/>
            <a:ext cx="581246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Blockchain: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decentralized digital ledger that   records transactions across multiple computers securely</a:t>
            </a:r>
            <a:r>
              <a:rPr lang="en-US" sz="2800" b="1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28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 records and verifies transactions across multiple computers.</a:t>
            </a:r>
          </a:p>
          <a:p>
            <a:endParaRPr lang="en-US" sz="28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Ensures transparency, security, and immutability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sz="28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A5154-2571-43FD-C89F-E0B92FD9F0FF}"/>
              </a:ext>
            </a:extLst>
          </p:cNvPr>
          <p:cNvSpPr txBox="1"/>
          <p:nvPr/>
        </p:nvSpPr>
        <p:spPr>
          <a:xfrm>
            <a:off x="6096000" y="1105786"/>
            <a:ext cx="5645887" cy="5411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 descr="A block chain with colorful cubes&#10;&#10;Description automatically generated">
            <a:extLst>
              <a:ext uri="{FF2B5EF4-FFF2-40B4-BE49-F238E27FC236}">
                <a16:creationId xmlns:a16="http://schemas.microsoft.com/office/drawing/2014/main" id="{22697516-AE9B-0E7D-9ECD-DD821F0A72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008" y="0"/>
            <a:ext cx="6218273" cy="623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63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45CE7C-6EE5-23C1-A6A6-8F82FB120E1B}"/>
              </a:ext>
            </a:extLst>
          </p:cNvPr>
          <p:cNvSpPr txBox="1"/>
          <p:nvPr/>
        </p:nvSpPr>
        <p:spPr>
          <a:xfrm>
            <a:off x="645066" y="1297429"/>
            <a:ext cx="4282984" cy="35706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effectLst/>
            </a:endParaRPr>
          </a:p>
          <a:p>
            <a:pPr marL="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Working Principle of Blockchain</a:t>
            </a:r>
          </a:p>
          <a:p>
            <a:pPr marL="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b="1" dirty="0">
              <a:effectLst/>
            </a:endParaRPr>
          </a:p>
          <a:p>
            <a:pPr marL="34290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Transactions are grouped into blocks.</a:t>
            </a:r>
          </a:p>
          <a:p>
            <a:pPr marR="0">
              <a:lnSpc>
                <a:spcPct val="90000"/>
              </a:lnSpc>
              <a:spcAft>
                <a:spcPts val="800"/>
              </a:spcAft>
            </a:pPr>
            <a:r>
              <a:rPr lang="en-US" dirty="0">
                <a:effectLst/>
              </a:rPr>
              <a:t> </a:t>
            </a:r>
          </a:p>
          <a:p>
            <a:pPr marL="34290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Each block is linked to the previous one, forming a chain.</a:t>
            </a:r>
          </a:p>
          <a:p>
            <a:pPr marR="0">
              <a:lnSpc>
                <a:spcPct val="90000"/>
              </a:lnSpc>
              <a:spcAft>
                <a:spcPts val="800"/>
              </a:spcAft>
            </a:pPr>
            <a:r>
              <a:rPr lang="en-US" dirty="0">
                <a:effectLst/>
              </a:rPr>
              <a:t> </a:t>
            </a:r>
          </a:p>
          <a:p>
            <a:pPr marL="342900" marR="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Blocks are verified by a network of nodes, ensuring security.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diagram of a block chain with a face and numbers&#10;&#10;Description automatically generated with medium confidence">
            <a:extLst>
              <a:ext uri="{FF2B5EF4-FFF2-40B4-BE49-F238E27FC236}">
                <a16:creationId xmlns:a16="http://schemas.microsoft.com/office/drawing/2014/main" id="{0C7403B0-A44D-B6C3-0CCE-D9615FC528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738" y="1546775"/>
            <a:ext cx="5628018" cy="3531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A41C5B-43D4-5927-085A-0D77CE76973C}"/>
              </a:ext>
            </a:extLst>
          </p:cNvPr>
          <p:cNvSpPr txBox="1"/>
          <p:nvPr/>
        </p:nvSpPr>
        <p:spPr>
          <a:xfrm>
            <a:off x="6273209" y="808074"/>
            <a:ext cx="5305647" cy="5507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540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00CF13-5663-D405-AAD7-5B1738914C16}"/>
              </a:ext>
            </a:extLst>
          </p:cNvPr>
          <p:cNvSpPr txBox="1"/>
          <p:nvPr/>
        </p:nvSpPr>
        <p:spPr>
          <a:xfrm>
            <a:off x="637954" y="659218"/>
            <a:ext cx="9005777" cy="5390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Core Features:</a:t>
            </a:r>
          </a:p>
          <a:p>
            <a:endParaRPr lang="en-US" sz="4000" b="1" dirty="0"/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Decentralization: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 central authority.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Transparency: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Publicly verifiable transactions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Immutability: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 cannot be altered once recorded.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Security: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Strong encryption protects the data</a:t>
            </a:r>
            <a:r>
              <a:rPr lang="en-US" sz="2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71572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278C01-5F40-6CDA-3EB3-0BC02E6606BE}"/>
              </a:ext>
            </a:extLst>
          </p:cNvPr>
          <p:cNvSpPr txBox="1"/>
          <p:nvPr/>
        </p:nvSpPr>
        <p:spPr>
          <a:xfrm>
            <a:off x="233917" y="414670"/>
            <a:ext cx="6539024" cy="534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Real-World Uses: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Cryptocurrency: 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Bitcoin, Ethereum</a:t>
            </a: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Supply Chain: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Track goods and materials</a:t>
            </a: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Smart Contracts: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Self-executing contracts.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Healthcare: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Secure patient data sharing.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325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BFAE05-C55D-E364-26E8-97924353C97E}"/>
              </a:ext>
            </a:extLst>
          </p:cNvPr>
          <p:cNvSpPr txBox="1"/>
          <p:nvPr/>
        </p:nvSpPr>
        <p:spPr>
          <a:xfrm>
            <a:off x="726558" y="372140"/>
            <a:ext cx="92077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Pros And Cons of Blockchain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3853EB-5767-B29D-5851-7BA83D4AA729}"/>
              </a:ext>
            </a:extLst>
          </p:cNvPr>
          <p:cNvSpPr txBox="1"/>
          <p:nvPr/>
        </p:nvSpPr>
        <p:spPr>
          <a:xfrm>
            <a:off x="925034" y="1203137"/>
            <a:ext cx="77192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short Overview of Blockchain’s  Advantages and Disadvantages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4EB6A4-3C55-5B84-C268-2415DAC79948}"/>
              </a:ext>
            </a:extLst>
          </p:cNvPr>
          <p:cNvSpPr txBox="1"/>
          <p:nvPr/>
        </p:nvSpPr>
        <p:spPr>
          <a:xfrm>
            <a:off x="726558" y="2526577"/>
            <a:ext cx="9544493" cy="5182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Key Advantages of Blockchain Technology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3200" b="1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sz="2400" b="1" dirty="0">
                <a:latin typeface="Aptos" panose="020B0004020202020204" pitchFamily="34" charset="0"/>
                <a:cs typeface="Times New Roman" panose="02020603050405020304" pitchFamily="18" charset="0"/>
              </a:rPr>
              <a:t>1. Data is Immutable: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      </a:t>
            </a: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 can’t be changed once it's added, making it reliable.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20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2. Transparency: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  </a:t>
            </a: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Everyone can see the transactions, building trust.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764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EF1BA5-9725-DAE9-37F0-CAE7664E97EB}"/>
              </a:ext>
            </a:extLst>
          </p:cNvPr>
          <p:cNvSpPr txBox="1"/>
          <p:nvPr/>
        </p:nvSpPr>
        <p:spPr>
          <a:xfrm>
            <a:off x="680484" y="350875"/>
            <a:ext cx="10940902" cy="5347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3</a:t>
            </a:r>
            <a:r>
              <a:rPr lang="en-US" sz="3200" b="1" dirty="0">
                <a:latin typeface="Aptos" panose="020B0004020202020204" pitchFamily="34" charset="0"/>
                <a:cs typeface="Times New Roman" panose="02020603050405020304" pitchFamily="18" charset="0"/>
              </a:rPr>
              <a:t>. Traceability: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You can easily track and check where data comes from.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20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latin typeface="Aptos" panose="020B0004020202020204" pitchFamily="34" charset="0"/>
                <a:cs typeface="Times New Roman" panose="02020603050405020304" pitchFamily="18" charset="0"/>
              </a:rPr>
              <a:t>4. Low Transaction Fees: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It's cheaper than traditional methods 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20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latin typeface="Aptos" panose="020B0004020202020204" pitchFamily="34" charset="0"/>
                <a:cs typeface="Times New Roman" panose="02020603050405020304" pitchFamily="18" charset="0"/>
              </a:rPr>
              <a:t>5. Heightened Security: 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</a:t>
            </a:r>
            <a:r>
              <a:rPr lang="en-US" sz="2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system is very secure and hard to hack</a:t>
            </a: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22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5B98CE-104A-C2FA-EAD0-93D35926078E}"/>
              </a:ext>
            </a:extLst>
          </p:cNvPr>
          <p:cNvSpPr txBox="1"/>
          <p:nvPr/>
        </p:nvSpPr>
        <p:spPr>
          <a:xfrm>
            <a:off x="435933" y="520995"/>
            <a:ext cx="10377377" cy="5582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07000"/>
              </a:lnSpc>
              <a:spcAft>
                <a:spcPts val="800"/>
              </a:spcAft>
            </a:pPr>
            <a:r>
              <a:rPr lang="en-US" sz="4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Cons of Blockchain</a:t>
            </a:r>
          </a:p>
          <a:p>
            <a:pPr marL="0" marR="0" algn="ctr">
              <a:lnSpc>
                <a:spcPct val="107000"/>
              </a:lnSpc>
              <a:spcAft>
                <a:spcPts val="800"/>
              </a:spcAft>
            </a:pPr>
            <a:endParaRPr lang="en-US" sz="4400" b="1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sz="36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Challenges and Disadvantages of Blockchain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24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1. Cost of Implementation: </a:t>
            </a:r>
          </a:p>
          <a:p>
            <a:pPr marR="0"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   It’s expensive to set up.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2. Low Performance: 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    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 works slower than other systems.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0113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74F87F-86AC-C67A-3ED0-606DA5B4BB2D}"/>
              </a:ext>
            </a:extLst>
          </p:cNvPr>
          <p:cNvSpPr txBox="1"/>
          <p:nvPr/>
        </p:nvSpPr>
        <p:spPr>
          <a:xfrm>
            <a:off x="627321" y="520996"/>
            <a:ext cx="10079665" cy="5182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Aptos" panose="020B0004020202020204" pitchFamily="34" charset="0"/>
                <a:cs typeface="Times New Roman" panose="02020603050405020304" pitchFamily="18" charset="0"/>
              </a:rPr>
              <a:t>3</a:t>
            </a:r>
            <a:r>
              <a:rPr lang="en-US" sz="3600" b="1" dirty="0">
                <a:latin typeface="Aptos" panose="020B0004020202020204" pitchFamily="34" charset="0"/>
                <a:cs typeface="Times New Roman" panose="02020603050405020304" pitchFamily="18" charset="0"/>
              </a:rPr>
              <a:t>. Modifying Data is Hard: </a:t>
            </a:r>
          </a:p>
          <a:p>
            <a:pPr marR="0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latin typeface="Aptos" panose="020B0004020202020204" pitchFamily="34" charset="0"/>
                <a:cs typeface="Times New Roman" panose="02020603050405020304" pitchFamily="18" charset="0"/>
              </a:rPr>
              <a:t>         Changing data is difficult once it’s added.</a:t>
            </a:r>
          </a:p>
          <a:p>
            <a:pPr marR="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latin typeface="Aptos" panose="020B0004020202020204" pitchFamily="34" charset="0"/>
                <a:cs typeface="Times New Roman" panose="02020603050405020304" pitchFamily="18" charset="0"/>
              </a:rPr>
              <a:t> 4. Private Key Recovery: </a:t>
            </a:r>
          </a:p>
          <a:p>
            <a:pPr marR="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Aptos" panose="020B0004020202020204" pitchFamily="34" charset="0"/>
                <a:cs typeface="Times New Roman" panose="02020603050405020304" pitchFamily="18" charset="0"/>
              </a:rPr>
              <a:t>        </a:t>
            </a:r>
            <a:r>
              <a:rPr lang="en-US" sz="2800" dirty="0">
                <a:latin typeface="Aptos" panose="020B0004020202020204" pitchFamily="34" charset="0"/>
                <a:cs typeface="Times New Roman" panose="02020603050405020304" pitchFamily="18" charset="0"/>
              </a:rPr>
              <a:t>If you lose your key, you lose access to everything</a:t>
            </a:r>
            <a:r>
              <a:rPr lang="en-US" sz="2400" dirty="0">
                <a:latin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R="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R="0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latin typeface="Aptos" panose="020B0004020202020204" pitchFamily="34" charset="0"/>
                <a:cs typeface="Times New Roman" panose="02020603050405020304" pitchFamily="18" charset="0"/>
              </a:rPr>
              <a:t> 5. Prone to Illegal Activity: </a:t>
            </a:r>
          </a:p>
          <a:p>
            <a:pPr marR="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Aptos" panose="020B0004020202020204" pitchFamily="34" charset="0"/>
                <a:cs typeface="Times New Roman" panose="02020603050405020304" pitchFamily="18" charset="0"/>
              </a:rPr>
              <a:t>       </a:t>
            </a:r>
            <a:r>
              <a:rPr lang="en-US" sz="2800" dirty="0">
                <a:latin typeface="Aptos" panose="020B0004020202020204" pitchFamily="34" charset="0"/>
                <a:cs typeface="Times New Roman" panose="02020603050405020304" pitchFamily="18" charset="0"/>
              </a:rPr>
              <a:t>It can be used for illegal things due to anonymity.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20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289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428</TotalTime>
  <Words>799</Words>
  <Application>Microsoft Office PowerPoint</Application>
  <PresentationFormat>Widescreen</PresentationFormat>
  <Paragraphs>147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14</cp:revision>
  <dcterms:created xsi:type="dcterms:W3CDTF">2024-12-04T09:17:06Z</dcterms:created>
  <dcterms:modified xsi:type="dcterms:W3CDTF">2024-12-09T14:29:54Z</dcterms:modified>
</cp:coreProperties>
</file>

<file path=docProps/thumbnail.jpeg>
</file>